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31540" y="2169639"/>
            <a:ext cx="8280920" cy="1470025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VE" dirty="0">
                <a:ea typeface="Times New Roman"/>
                <a:cs typeface="Times New Roman"/>
              </a:rPr>
              <a:t/>
            </a:r>
            <a:br>
              <a:rPr lang="es-VE" dirty="0">
                <a:ea typeface="Times New Roman"/>
                <a:cs typeface="Times New Roman"/>
              </a:rPr>
            </a:br>
            <a:r>
              <a:rPr lang="es-VE" sz="3600" b="1" i="1" dirty="0" smtClean="0">
                <a:latin typeface="Trebuchet MS"/>
                <a:ea typeface="Times New Roman"/>
                <a:cs typeface="Times New Roman"/>
              </a:rPr>
              <a:t> </a:t>
            </a:r>
            <a:r>
              <a:rPr lang="en-US" dirty="0">
                <a:ea typeface="Times New Roman"/>
                <a:cs typeface="Times New Roman"/>
              </a:rPr>
              <a:t/>
            </a:r>
            <a:br>
              <a:rPr lang="en-US" dirty="0">
                <a:ea typeface="Times New Roman"/>
                <a:cs typeface="Times New Roman"/>
              </a:rPr>
            </a:br>
            <a:r>
              <a:rPr lang="es-VE" sz="3600" b="1" dirty="0" smtClean="0">
                <a:latin typeface="Trebuchet MS"/>
                <a:ea typeface="Times New Roman"/>
                <a:cs typeface="Times New Roman"/>
              </a:rPr>
              <a:t>Asamblea de Educación 2014</a:t>
            </a:r>
            <a:r>
              <a:rPr lang="en-US" sz="5300" dirty="0">
                <a:ea typeface="Times New Roman"/>
                <a:cs typeface="Times New Roman"/>
              </a:rPr>
              <a:t/>
            </a:r>
            <a:br>
              <a:rPr lang="en-US" sz="5300" dirty="0">
                <a:ea typeface="Times New Roman"/>
                <a:cs typeface="Times New Roman"/>
              </a:rPr>
            </a:br>
            <a:r>
              <a:rPr lang="es-VE" b="1" i="1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ea typeface="Times New Roman"/>
                <a:cs typeface="Times New Roman"/>
              </a:rPr>
              <a:t>“Comprometidos en la Misión”</a:t>
            </a:r>
            <a:r>
              <a:rPr lang="en-US" dirty="0">
                <a:ea typeface="Times New Roman"/>
                <a:cs typeface="Times New Roman"/>
              </a:rPr>
              <a:t/>
            </a:r>
            <a:br>
              <a:rPr lang="en-US" dirty="0">
                <a:ea typeface="Times New Roman"/>
                <a:cs typeface="Times New Roman"/>
              </a:rPr>
            </a:br>
            <a:r>
              <a:rPr lang="es-VE" sz="3600" b="1" i="1" dirty="0" smtClean="0">
                <a:latin typeface="Trebuchet MS"/>
                <a:ea typeface="Times New Roman"/>
                <a:cs typeface="Times New Roman"/>
              </a:rPr>
              <a:t> </a:t>
            </a:r>
            <a:r>
              <a:rPr lang="en-US" dirty="0">
                <a:ea typeface="Times New Roman"/>
                <a:cs typeface="Times New Roman"/>
              </a:rPr>
              <a:t/>
            </a:r>
            <a:br>
              <a:rPr lang="en-US" dirty="0">
                <a:ea typeface="Times New Roman"/>
                <a:cs typeface="Times New Roman"/>
              </a:rPr>
            </a:br>
            <a:endParaRPr lang="en-US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465313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3313" name="Imagen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1618349" cy="936104"/>
          </a:xfrm>
          <a:prstGeom prst="rect">
            <a:avLst/>
          </a:prstGeom>
          <a:noFill/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467544" y="1340768"/>
            <a:ext cx="15055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Comisión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de Educación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4" y="4653136"/>
            <a:ext cx="77048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VE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Características indicativas de la persona comprometida, que necesitamos reforzar en nuestro </a:t>
            </a:r>
            <a:r>
              <a:rPr lang="es-VE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alumnado y en nuestros docentes </a:t>
            </a:r>
            <a:endParaRPr lang="es-VE" sz="28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11560" y="3933056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accent1">
                    <a:lumMod val="75000"/>
                  </a:schemeClr>
                </a:solidFill>
              </a:rPr>
              <a:t>Resultados del Trabajo de Grupos I</a:t>
            </a:r>
            <a:endParaRPr lang="es-VE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71600" y="1196752"/>
            <a:ext cx="7344816" cy="41857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Nota Explicativa</a:t>
            </a:r>
          </a:p>
          <a:p>
            <a:pPr algn="ctr"/>
            <a:endParaRPr lang="es-ES" sz="2400" b="1" dirty="0" smtClean="0"/>
          </a:p>
          <a:p>
            <a:pPr algn="ctr"/>
            <a:r>
              <a:rPr lang="es-ES" sz="2000" dirty="0" smtClean="0"/>
              <a:t>Este trabajo se realizó con una dinámica de conversación en pequeños grupos o reflexión personal (a decisión de los participantes), en la sala de plenarias. Se recogieron 20 hojas de respuestas y se analizaron en su contenido, para determinar coincidencias en las características  indicativas de la persona comprometida y el número de menciones. En 15 de las respuestas se refirieron a características de los alumnos y en 5 a las características indicativas del docente comprometido. En las tablas a continuación se presentan enunciados-síntesis de las características ordenadas según el número de veces que son mencionadas.</a:t>
            </a:r>
            <a:endParaRPr lang="es-ES" sz="2000" dirty="0"/>
          </a:p>
          <a:p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1901626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163310"/>
              </p:ext>
            </p:extLst>
          </p:nvPr>
        </p:nvGraphicFramePr>
        <p:xfrm>
          <a:off x="467544" y="980728"/>
          <a:ext cx="8424939" cy="552125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200800"/>
                <a:gridCol w="1224139"/>
              </a:tblGrid>
              <a:tr h="639063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VE" sz="1800" b="0" kern="1200" dirty="0" smtClean="0">
                          <a:effectLst/>
                        </a:rPr>
                        <a:t>Sensibilidad ante la naturaleza y la realidad del otro, en especial frente a situaciones de injusticia y dolor. </a:t>
                      </a:r>
                      <a:endParaRPr lang="es-VE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b="0" dirty="0" smtClean="0"/>
                        <a:t>12</a:t>
                      </a:r>
                      <a:r>
                        <a:rPr lang="es-VE" sz="1600" b="0" baseline="0" dirty="0" smtClean="0"/>
                        <a:t> (</a:t>
                      </a:r>
                      <a:r>
                        <a:rPr lang="es-ES" sz="1600" b="0" dirty="0" smtClean="0"/>
                        <a:t>80%)</a:t>
                      </a:r>
                      <a:endParaRPr lang="es-VE" sz="1600" b="0" dirty="0"/>
                    </a:p>
                  </a:txBody>
                  <a:tcPr/>
                </a:tc>
              </a:tr>
              <a:tr h="1198243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VE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Solidaridad corresponsable que lleva a compartir con el otro, a hacer comunidad, a participar en las soluciones, a trabajar en equipo por el bien común superando diferencias y estableciendo puentes, y al trabajo voluntario sistemático.</a:t>
                      </a:r>
                      <a:endParaRPr lang="es-VE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b="0" dirty="0" smtClean="0"/>
                        <a:t>9</a:t>
                      </a:r>
                      <a:r>
                        <a:rPr lang="es-VE" sz="1600" b="0" baseline="0" dirty="0" smtClean="0"/>
                        <a:t> (</a:t>
                      </a:r>
                      <a:r>
                        <a:rPr lang="es-ES" sz="1600" b="0" dirty="0" smtClean="0"/>
                        <a:t>60%)</a:t>
                      </a:r>
                      <a:endParaRPr lang="es-VE" sz="1600" b="0" dirty="0"/>
                    </a:p>
                  </a:txBody>
                  <a:tcPr/>
                </a:tc>
              </a:tr>
              <a:tr h="321917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VE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Comprensión crítica y propositiva de la realidad con conciencia histórica</a:t>
                      </a:r>
                      <a:endParaRPr lang="es-VE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b="0" dirty="0" smtClean="0"/>
                        <a:t>7</a:t>
                      </a:r>
                      <a:r>
                        <a:rPr lang="es-VE" sz="1600" b="0" baseline="0" dirty="0" smtClean="0"/>
                        <a:t> (</a:t>
                      </a:r>
                      <a:r>
                        <a:rPr lang="es-VE" sz="1600" b="0" dirty="0" smtClean="0"/>
                        <a:t>47%)</a:t>
                      </a:r>
                      <a:endParaRPr lang="es-VE" sz="1600" b="0" dirty="0"/>
                    </a:p>
                  </a:txBody>
                  <a:tcPr/>
                </a:tc>
              </a:tr>
              <a:tr h="639063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VE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Capacidad creativa, disposición y liderazgo para encontrar nuevas respuestas a situaciones críticas y estimular a otros en la tarea</a:t>
                      </a:r>
                      <a:endParaRPr lang="es-VE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b="0" dirty="0" smtClean="0"/>
                        <a:t>6</a:t>
                      </a:r>
                      <a:r>
                        <a:rPr lang="es-VE" sz="1600" b="0" baseline="0" dirty="0" smtClean="0"/>
                        <a:t> (</a:t>
                      </a:r>
                      <a:r>
                        <a:rPr lang="es-ES" sz="1600" b="0" dirty="0" smtClean="0"/>
                        <a:t>40%)</a:t>
                      </a:r>
                      <a:endParaRPr lang="es-VE" sz="1600" b="0" dirty="0"/>
                    </a:p>
                  </a:txBody>
                  <a:tcPr/>
                </a:tc>
              </a:tr>
              <a:tr h="918653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VE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Responsabilidad personal como estudiante y ciudadano, en el proceso de su propia formación, en hacer las cosas bien, exigir-se más (búsqueda de la excelencia) </a:t>
                      </a:r>
                      <a:endParaRPr lang="es-VE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b="0" dirty="0" smtClean="0"/>
                        <a:t>5</a:t>
                      </a:r>
                      <a:r>
                        <a:rPr lang="es-VE" sz="1600" b="0" baseline="0" dirty="0" smtClean="0"/>
                        <a:t> (</a:t>
                      </a:r>
                      <a:r>
                        <a:rPr lang="es-VE" sz="1600" b="0" dirty="0" smtClean="0"/>
                        <a:t>33%)</a:t>
                      </a:r>
                      <a:endParaRPr lang="es-VE" sz="1600" b="0" dirty="0"/>
                    </a:p>
                  </a:txBody>
                  <a:tcPr/>
                </a:tc>
              </a:tr>
              <a:tr h="639063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VE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Conocimiento y aceptación de sí mismo, de sus capacidades y limitaciones, del dolor del duelo y la pérdida</a:t>
                      </a:r>
                      <a:endParaRPr lang="es-VE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b="0" dirty="0" smtClean="0"/>
                        <a:t>4</a:t>
                      </a:r>
                      <a:r>
                        <a:rPr lang="es-VE" sz="1600" b="0" baseline="0" dirty="0" smtClean="0"/>
                        <a:t> (</a:t>
                      </a:r>
                      <a:r>
                        <a:rPr lang="es-ES" sz="1600" b="0" dirty="0" smtClean="0"/>
                        <a:t>27%)</a:t>
                      </a:r>
                      <a:endParaRPr lang="es-VE" sz="1600" b="0" dirty="0"/>
                    </a:p>
                  </a:txBody>
                  <a:tcPr/>
                </a:tc>
              </a:tr>
              <a:tr h="372787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VE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Visión de su futuro y formulación de un proyecto de vida</a:t>
                      </a:r>
                      <a:endParaRPr lang="es-VE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b="0" dirty="0" smtClean="0"/>
                        <a:t>4</a:t>
                      </a:r>
                      <a:r>
                        <a:rPr lang="es-VE" sz="1600" b="0" baseline="0" dirty="0" smtClean="0"/>
                        <a:t> (</a:t>
                      </a:r>
                      <a:r>
                        <a:rPr lang="es-ES" sz="1600" b="0" dirty="0" smtClean="0"/>
                        <a:t>27%)</a:t>
                      </a:r>
                      <a:endParaRPr lang="es-VE" sz="1600" b="0" dirty="0"/>
                    </a:p>
                  </a:txBody>
                  <a:tcPr/>
                </a:tc>
              </a:tr>
              <a:tr h="372787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VE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Cultivo de la interioridad</a:t>
                      </a:r>
                      <a:endParaRPr lang="es-VE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b="0" dirty="0" smtClean="0"/>
                        <a:t>1</a:t>
                      </a:r>
                      <a:r>
                        <a:rPr lang="es-VE" sz="1600" b="0" baseline="0" dirty="0" smtClean="0"/>
                        <a:t> (</a:t>
                      </a:r>
                      <a:r>
                        <a:rPr lang="es-ES" sz="1600" b="0" dirty="0" smtClean="0"/>
                        <a:t>7%)</a:t>
                      </a:r>
                      <a:endParaRPr lang="es-VE" sz="1600" b="0" dirty="0"/>
                    </a:p>
                  </a:txBody>
                  <a:tcPr/>
                </a:tc>
              </a:tr>
              <a:tr h="372787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VE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Capacidad de reírse</a:t>
                      </a:r>
                      <a:endParaRPr lang="es-VE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600" b="0" dirty="0" smtClean="0"/>
                        <a:t>1</a:t>
                      </a:r>
                      <a:r>
                        <a:rPr lang="es-VE" sz="1600" b="0" baseline="0" dirty="0" smtClean="0"/>
                        <a:t> (</a:t>
                      </a:r>
                      <a:r>
                        <a:rPr lang="es-VE" sz="1600" b="0" dirty="0" smtClean="0"/>
                        <a:t>7%)</a:t>
                      </a:r>
                      <a:endParaRPr lang="es-VE" sz="16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1763688" y="476672"/>
            <a:ext cx="6264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DE LOS ALUMNOS</a:t>
            </a:r>
            <a:endParaRPr lang="es-V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430972"/>
              </p:ext>
            </p:extLst>
          </p:nvPr>
        </p:nvGraphicFramePr>
        <p:xfrm>
          <a:off x="251520" y="1196752"/>
          <a:ext cx="8640960" cy="353022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595679"/>
                <a:gridCol w="1045281"/>
              </a:tblGrid>
              <a:tr h="639163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VE" sz="1800" b="0" kern="1200" dirty="0" smtClean="0">
                          <a:effectLst/>
                        </a:rPr>
                        <a:t>Vocación. Alegría y disponibilidad para asumir la transformación de la realidad desde la transformación personal de sus alumnos</a:t>
                      </a:r>
                      <a:endParaRPr lang="es-VE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b="0" dirty="0" smtClean="0"/>
                        <a:t>5 (100%)</a:t>
                      </a:r>
                      <a:endParaRPr lang="es-VE" sz="1800" b="0" dirty="0"/>
                    </a:p>
                  </a:txBody>
                  <a:tcPr/>
                </a:tc>
              </a:tr>
              <a:tr h="436615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VE" sz="1800" b="0" kern="1200" dirty="0" smtClean="0">
                          <a:effectLst/>
                        </a:rPr>
                        <a:t>Identidad institucional: Cree en la propuesta formativa de la institución..</a:t>
                      </a:r>
                      <a:endParaRPr lang="es-VE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b="0" dirty="0" smtClean="0"/>
                        <a:t>4 (80%)</a:t>
                      </a:r>
                      <a:endParaRPr lang="es-VE" sz="1800" b="0" dirty="0"/>
                    </a:p>
                  </a:txBody>
                  <a:tcPr/>
                </a:tc>
              </a:tr>
              <a:tr h="639163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VE" sz="1800" b="0" kern="1200" dirty="0" smtClean="0">
                          <a:effectLst/>
                        </a:rPr>
                        <a:t>Vivencia de la fe desde los valores del Evangelio y el seguimiento de Jesús como opción de vida en servicio a los demás</a:t>
                      </a:r>
                      <a:endParaRPr lang="es-VE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b="0" dirty="0" smtClean="0"/>
                        <a:t>3 (60%)</a:t>
                      </a:r>
                      <a:endParaRPr lang="es-VE" sz="1800" b="0" dirty="0"/>
                    </a:p>
                  </a:txBody>
                  <a:tcPr/>
                </a:tc>
              </a:tr>
              <a:tr h="466920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VE" sz="1800" b="0" kern="1200" dirty="0" smtClean="0">
                          <a:effectLst/>
                        </a:rPr>
                        <a:t>Sensibilidad ante el más débil y conciencia de servicio </a:t>
                      </a:r>
                      <a:endParaRPr lang="es-VE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b="0" dirty="0" smtClean="0"/>
                        <a:t>3 (60%)</a:t>
                      </a:r>
                      <a:endParaRPr lang="es-VE" sz="1800" b="0" dirty="0"/>
                    </a:p>
                  </a:txBody>
                  <a:tcPr/>
                </a:tc>
              </a:tr>
              <a:tr h="485832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VE" sz="1800" b="0" kern="1200" dirty="0" smtClean="0">
                          <a:effectLst/>
                        </a:rPr>
                        <a:t>Valor para enfrentar retos y superar situaciones difíciles hoy y en la vida</a:t>
                      </a:r>
                      <a:endParaRPr lang="es-VE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b="0" dirty="0" smtClean="0"/>
                        <a:t>1</a:t>
                      </a:r>
                      <a:r>
                        <a:rPr lang="es-VE" sz="1800" b="0" baseline="0" dirty="0" smtClean="0"/>
                        <a:t> </a:t>
                      </a:r>
                      <a:r>
                        <a:rPr lang="es-ES" sz="1800" b="0" dirty="0" smtClean="0"/>
                        <a:t>(20%)</a:t>
                      </a:r>
                      <a:endParaRPr lang="es-VE" sz="1800" b="0" dirty="0"/>
                    </a:p>
                  </a:txBody>
                  <a:tcPr/>
                </a:tc>
              </a:tr>
              <a:tr h="46270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VE" sz="1800" b="0" kern="1200" dirty="0" smtClean="0">
                          <a:effectLst/>
                        </a:rPr>
                        <a:t>Respeto por la interculturalidad trabajando por la integración</a:t>
                      </a:r>
                      <a:endParaRPr lang="es-VE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b="0" dirty="0" smtClean="0"/>
                        <a:t>1</a:t>
                      </a:r>
                      <a:r>
                        <a:rPr lang="es-VE" sz="1800" b="0" baseline="0" dirty="0" smtClean="0"/>
                        <a:t> </a:t>
                      </a:r>
                      <a:r>
                        <a:rPr lang="es-ES" sz="1800" b="0" dirty="0" smtClean="0"/>
                        <a:t>(20%)</a:t>
                      </a:r>
                      <a:endParaRPr lang="es-VE" sz="1800" b="0" dirty="0"/>
                    </a:p>
                  </a:txBody>
                  <a:tcPr/>
                </a:tc>
              </a:tr>
              <a:tr h="397992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VE" sz="1800" b="0" kern="1200" dirty="0" smtClean="0">
                          <a:effectLst/>
                        </a:rPr>
                        <a:t>Investigador de su práctica desde una visión crítica de la realidad</a:t>
                      </a:r>
                      <a:endParaRPr lang="es-VE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b="0" dirty="0" smtClean="0"/>
                        <a:t>1 (20%)</a:t>
                      </a:r>
                      <a:endParaRPr lang="es-VE" sz="18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42220"/>
              </p:ext>
            </p:extLst>
          </p:nvPr>
        </p:nvGraphicFramePr>
        <p:xfrm>
          <a:off x="251520" y="5301208"/>
          <a:ext cx="8568953" cy="7010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704856"/>
                <a:gridCol w="864097"/>
              </a:tblGrid>
              <a:tr h="150545">
                <a:tc>
                  <a:txBody>
                    <a:bodyPr/>
                    <a:lstStyle/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es-VE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Centros educativos que generen ambientes donde se vivan los valores y se construya la nueva sociedad que deseamos y queremos</a:t>
                      </a:r>
                      <a:endParaRPr lang="es-VE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VE" sz="2100" b="1" dirty="0" smtClean="0"/>
                        <a:t>1</a:t>
                      </a:r>
                      <a:endParaRPr lang="es-VE" sz="21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1547664" y="476672"/>
            <a:ext cx="6264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DE LOS DOCENTES</a:t>
            </a:r>
            <a:endParaRPr lang="es-V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791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89</TotalTime>
  <Words>475</Words>
  <Application>Microsoft Office PowerPoint</Application>
  <PresentationFormat>Presentación en pantalla (4:3)</PresentationFormat>
  <Paragraphs>44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Baskerville Old Face</vt:lpstr>
      <vt:lpstr>Calibri</vt:lpstr>
      <vt:lpstr>Times New Roman</vt:lpstr>
      <vt:lpstr>Trebuchet MS</vt:lpstr>
      <vt:lpstr>Tema de Office</vt:lpstr>
      <vt:lpstr>   Asamblea de Educación 2014 “Comprometidos en la Misión”  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Asamblea de Educación 2014 Comprometidos  en la Misión</dc:title>
  <dc:creator>Any</dc:creator>
  <cp:lastModifiedBy>Maritza Barrios</cp:lastModifiedBy>
  <cp:revision>14</cp:revision>
  <dcterms:created xsi:type="dcterms:W3CDTF">2014-03-26T20:31:44Z</dcterms:created>
  <dcterms:modified xsi:type="dcterms:W3CDTF">2014-06-07T19:08:50Z</dcterms:modified>
</cp:coreProperties>
</file>